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62" r:id="rId6"/>
    <p:sldId id="263" r:id="rId7"/>
    <p:sldId id="259" r:id="rId8"/>
    <p:sldId id="264" r:id="rId9"/>
    <p:sldId id="260" r:id="rId10"/>
    <p:sldId id="261" r:id="rId11"/>
    <p:sldId id="265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yan Deng" initials="L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86"/>
  </p:normalViewPr>
  <p:slideViewPr>
    <p:cSldViewPr snapToGrid="0" snapToObjects="1">
      <p:cViewPr varScale="1">
        <p:scale>
          <a:sx n="84" d="100"/>
          <a:sy n="84" d="100"/>
        </p:scale>
        <p:origin x="200" y="7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3-30T17:13:51.350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7853B-0AC8-484B-934A-E7C172A9516C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09490-5F49-0440-BC4C-8BAF0BA7601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895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介绍几个</a:t>
            </a:r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里的概念或者工具，为什么会想到这个呢，源于有一次我们几个人在三联吃饭的时候，谈论到多重继承的顺序问题，我突然想到之前看书看过这个，但是忘记了，所以干脆拿出来和大家分享，顺便分享几个其他的概念。这几个大家谁有用过呢？我之前除了定制类用过简单的，其他的概念</a:t>
            </a:r>
            <a:r>
              <a:rPr kumimoji="1" lang="zh-CN" altLang="en-US" smtClean="0"/>
              <a:t>都比较模糊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F09490-5F49-0440-BC4C-8BAF0BA7601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88616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7308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题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5417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标题的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161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7329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引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559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74182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30648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95254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5763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64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30110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000460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087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4992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158421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241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AB607-2CE4-7641-ABC5-C0F4ACF5B5BD}" type="datetimeFigureOut">
              <a:rPr kumimoji="1" lang="zh-CN" altLang="en-US" smtClean="0"/>
              <a:t>17/3/30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0F56B2-D945-4449-98AB-85F6784ADA9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32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aoxuefeng.com/wiki/001374738125095c955c1e6d8bb493182103fac9270762a000/0013946328809098c1be08a2c7e4319bd60269f62be04fa00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面向对象高级编程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liuyan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0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定制类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__</a:t>
            </a:r>
            <a:r>
              <a:rPr lang="en-US" altLang="zh-CN" dirty="0" err="1"/>
              <a:t>str</a:t>
            </a:r>
            <a:r>
              <a:rPr lang="en-US" altLang="zh-CN" dirty="0" smtClean="0"/>
              <a:t>__</a:t>
            </a:r>
            <a:r>
              <a:rPr lang="zh-CN" altLang="en-US" dirty="0" smtClean="0"/>
              <a:t>：打印实例</a:t>
            </a:r>
            <a:endParaRPr lang="en-US" altLang="zh-CN" dirty="0" smtClean="0"/>
          </a:p>
          <a:p>
            <a:r>
              <a:rPr lang="en-US" altLang="zh-CN" dirty="0"/>
              <a:t>__</a:t>
            </a:r>
            <a:r>
              <a:rPr lang="en-US" altLang="zh-CN" dirty="0" err="1"/>
              <a:t>iter</a:t>
            </a:r>
            <a:r>
              <a:rPr lang="en-US" altLang="zh-CN" dirty="0" smtClean="0"/>
              <a:t>__</a:t>
            </a:r>
            <a:r>
              <a:rPr lang="zh-CN" altLang="en-US" dirty="0" smtClean="0"/>
              <a:t>：类迭代</a:t>
            </a:r>
            <a:endParaRPr lang="en-US" altLang="zh-CN" dirty="0"/>
          </a:p>
          <a:p>
            <a:r>
              <a:rPr lang="en-US" altLang="zh-CN" dirty="0"/>
              <a:t>__</a:t>
            </a:r>
            <a:r>
              <a:rPr lang="en-US" altLang="zh-CN" dirty="0" err="1"/>
              <a:t>getitem</a:t>
            </a:r>
            <a:r>
              <a:rPr lang="en-US" altLang="zh-CN" dirty="0" smtClean="0"/>
              <a:t>__</a:t>
            </a:r>
            <a:r>
              <a:rPr lang="zh-CN" altLang="en-US" dirty="0" smtClean="0"/>
              <a:t>：迭代取数，类似</a:t>
            </a:r>
            <a:r>
              <a:rPr lang="en-US" altLang="zh-CN" dirty="0" smtClean="0"/>
              <a:t>List</a:t>
            </a:r>
          </a:p>
          <a:p>
            <a:r>
              <a:rPr lang="en-US" altLang="zh-CN" dirty="0"/>
              <a:t>__call</a:t>
            </a:r>
            <a:r>
              <a:rPr lang="en-US" altLang="zh-CN" dirty="0" smtClean="0"/>
              <a:t>__</a:t>
            </a:r>
            <a:r>
              <a:rPr lang="zh-CN" altLang="en-US" dirty="0" smtClean="0"/>
              <a:t>：实例调用</a:t>
            </a:r>
            <a:endParaRPr lang="en-US" altLang="zh-CN" dirty="0" smtClean="0"/>
          </a:p>
          <a:p>
            <a:r>
              <a:rPr lang="en-US" altLang="zh-CN" dirty="0"/>
              <a:t>__</a:t>
            </a:r>
            <a:r>
              <a:rPr lang="en-US" altLang="zh-CN" dirty="0" err="1"/>
              <a:t>getattr</a:t>
            </a:r>
            <a:r>
              <a:rPr lang="en-US" altLang="zh-CN" dirty="0" smtClean="0"/>
              <a:t>__</a:t>
            </a:r>
            <a:r>
              <a:rPr lang="zh-CN" altLang="en-US" dirty="0" smtClean="0"/>
              <a:t>：动态返回属性，找不到属性的时候调用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765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参考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2"/>
              </a:rPr>
              <a:t>http://</a:t>
            </a:r>
            <a:r>
              <a:rPr kumimoji="1" lang="en-US" altLang="zh-CN" dirty="0" smtClean="0">
                <a:hlinkClick r:id="rId2"/>
              </a:rPr>
              <a:t>www.liaoxuefeng.com</a:t>
            </a:r>
            <a:r>
              <a:rPr kumimoji="1" lang="en-US" altLang="zh-CN" smtClean="0">
                <a:hlinkClick r:id="rId2"/>
              </a:rPr>
              <a:t>/wiki/001374738125095c955c1e6d8bb493182103fac9270762a000/0013946328809098c1be08a2c7e4319bd60269f62be04fa000</a:t>
            </a:r>
            <a:endParaRPr kumimoji="1" lang="en-US" altLang="zh-CN" smtClean="0"/>
          </a:p>
          <a:p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核心编程第二版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2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__slots__</a:t>
            </a:r>
          </a:p>
          <a:p>
            <a:r>
              <a:rPr kumimoji="1" lang="en-US" altLang="zh-CN" dirty="0" smtClean="0"/>
              <a:t>@property</a:t>
            </a:r>
          </a:p>
          <a:p>
            <a:r>
              <a:rPr kumimoji="1" lang="zh-CN" altLang="en-US" dirty="0" smtClean="0"/>
              <a:t>多重继承</a:t>
            </a:r>
            <a:endParaRPr kumimoji="1" lang="en-US" altLang="zh-CN" dirty="0" smtClean="0"/>
          </a:p>
          <a:p>
            <a:r>
              <a:rPr kumimoji="1" lang="zh-CN" altLang="en-US" dirty="0" smtClean="0"/>
              <a:t>定制类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3713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使用</a:t>
            </a:r>
            <a:r>
              <a:rPr kumimoji="1" lang="en-US" altLang="zh-CN" dirty="0" smtClean="0"/>
              <a:t>__slots__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限制</a:t>
            </a:r>
            <a:r>
              <a:rPr lang="en-US" altLang="zh-CN" dirty="0" smtClean="0"/>
              <a:t>class</a:t>
            </a:r>
            <a:r>
              <a:rPr lang="zh-CN" altLang="en-US" dirty="0" smtClean="0"/>
              <a:t>的属性，子类不继承。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如果在</a:t>
            </a:r>
            <a:r>
              <a:rPr lang="zh-CN" altLang="en-US" dirty="0"/>
              <a:t>子类中也定义</a:t>
            </a:r>
            <a:r>
              <a:rPr lang="en-US" altLang="zh-CN" dirty="0"/>
              <a:t>__slots__</a:t>
            </a:r>
            <a:r>
              <a:rPr lang="zh-CN" altLang="en-US" dirty="0"/>
              <a:t>，这样，子类允许定义的属性就是自身的</a:t>
            </a:r>
            <a:r>
              <a:rPr lang="en-US" altLang="zh-CN" dirty="0"/>
              <a:t>__slots__</a:t>
            </a:r>
            <a:r>
              <a:rPr lang="zh-CN" altLang="en-US" dirty="0"/>
              <a:t>加上父类的</a:t>
            </a:r>
            <a:r>
              <a:rPr lang="en-US" altLang="zh-CN" dirty="0"/>
              <a:t>__slots__</a:t>
            </a:r>
          </a:p>
          <a:p>
            <a:r>
              <a:rPr lang="en-US" altLang="zh-CN" dirty="0" smtClean="0"/>
              <a:t>&gt;&gt;&gt; </a:t>
            </a:r>
            <a:r>
              <a:rPr lang="en-US" altLang="zh-CN" b="1" dirty="0"/>
              <a:t>class Student(object</a:t>
            </a:r>
            <a:r>
              <a:rPr lang="en-US" altLang="zh-CN" b="1" dirty="0" smtClean="0"/>
              <a:t>):</a:t>
            </a:r>
          </a:p>
          <a:p>
            <a:pPr lvl="2"/>
            <a:r>
              <a:rPr lang="is-IS" altLang="zh-CN" b="1" dirty="0" smtClean="0"/>
              <a:t>…......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 </a:t>
            </a:r>
            <a:r>
              <a:rPr lang="en-US" altLang="zh-CN" dirty="0"/>
              <a:t>__slots__ = ('name', 'age') </a:t>
            </a:r>
            <a:r>
              <a:rPr lang="en-US" altLang="zh-CN" i="1" dirty="0"/>
              <a:t># </a:t>
            </a:r>
            <a:r>
              <a:rPr lang="zh-CN" altLang="en-US" i="1" dirty="0"/>
              <a:t>用</a:t>
            </a:r>
            <a:r>
              <a:rPr lang="en-US" altLang="zh-CN" i="1" dirty="0"/>
              <a:t>tuple</a:t>
            </a:r>
            <a:r>
              <a:rPr lang="zh-CN" altLang="en-US" i="1" dirty="0"/>
              <a:t>定义允许绑定的属性名称</a:t>
            </a:r>
            <a:r>
              <a:rPr lang="en-US" altLang="zh-CN" dirty="0"/>
              <a:t> </a:t>
            </a:r>
            <a:r>
              <a:rPr lang="en-US" altLang="zh-CN" dirty="0" smtClean="0"/>
              <a:t>...</a:t>
            </a:r>
            <a:endParaRPr kumimoji="1" lang="en-US" altLang="zh-CN" dirty="0" smtClean="0"/>
          </a:p>
          <a:p>
            <a:pPr lvl="2"/>
            <a:endParaRPr kumimoji="1" lang="en-US" altLang="zh-CN" dirty="0"/>
          </a:p>
          <a:p>
            <a:pPr lvl="1"/>
            <a:r>
              <a:rPr lang="en-US" altLang="zh-CN" dirty="0"/>
              <a:t>&gt;&gt;&gt; s = Student() </a:t>
            </a:r>
            <a:r>
              <a:rPr lang="en-US" altLang="zh-CN" i="1" dirty="0"/>
              <a:t># </a:t>
            </a:r>
            <a:r>
              <a:rPr lang="zh-CN" altLang="en-US" i="1" dirty="0"/>
              <a:t>创建新的</a:t>
            </a:r>
            <a:r>
              <a:rPr lang="zh-CN" altLang="en-US" i="1" dirty="0" smtClean="0"/>
              <a:t>实例</a:t>
            </a:r>
            <a:endParaRPr lang="en-US" altLang="zh-CN" i="1" dirty="0" smtClean="0"/>
          </a:p>
          <a:p>
            <a:pPr lvl="1"/>
            <a:r>
              <a:rPr lang="en-US" altLang="zh-CN" dirty="0" smtClean="0"/>
              <a:t>&gt;&gt;&gt; </a:t>
            </a:r>
            <a:r>
              <a:rPr lang="en-US" altLang="zh-CN" dirty="0" err="1"/>
              <a:t>s.name</a:t>
            </a:r>
            <a:r>
              <a:rPr lang="en-US" altLang="zh-CN" dirty="0"/>
              <a:t> = 'Michael' </a:t>
            </a:r>
            <a:r>
              <a:rPr lang="en-US" altLang="zh-CN" i="1" dirty="0"/>
              <a:t># </a:t>
            </a:r>
            <a:r>
              <a:rPr lang="zh-CN" altLang="en-US" i="1" dirty="0"/>
              <a:t>绑定属性</a:t>
            </a:r>
            <a:r>
              <a:rPr lang="en-US" altLang="zh-CN" i="1" dirty="0"/>
              <a:t>'name'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&gt;&gt;&gt; </a:t>
            </a:r>
            <a:r>
              <a:rPr lang="en-US" altLang="zh-CN" dirty="0" err="1"/>
              <a:t>s.age</a:t>
            </a:r>
            <a:r>
              <a:rPr lang="en-US" altLang="zh-CN" dirty="0"/>
              <a:t> = 25 </a:t>
            </a:r>
            <a:r>
              <a:rPr lang="en-US" altLang="zh-CN" i="1" dirty="0"/>
              <a:t># </a:t>
            </a:r>
            <a:r>
              <a:rPr lang="zh-CN" altLang="en-US" i="1" dirty="0"/>
              <a:t>绑定属性</a:t>
            </a:r>
            <a:r>
              <a:rPr lang="en-US" altLang="zh-CN" i="1" dirty="0" smtClean="0"/>
              <a:t>'age’</a:t>
            </a:r>
          </a:p>
          <a:p>
            <a:pPr lvl="1"/>
            <a:r>
              <a:rPr lang="en-US" altLang="zh-CN" dirty="0" smtClean="0"/>
              <a:t>&gt;&gt;&gt; </a:t>
            </a:r>
            <a:r>
              <a:rPr lang="en-US" altLang="zh-CN" dirty="0" err="1"/>
              <a:t>s.score</a:t>
            </a:r>
            <a:r>
              <a:rPr lang="en-US" altLang="zh-CN" dirty="0"/>
              <a:t> = 99 </a:t>
            </a:r>
            <a:r>
              <a:rPr lang="en-US" altLang="zh-CN" i="1" dirty="0"/>
              <a:t># </a:t>
            </a:r>
            <a:r>
              <a:rPr lang="zh-CN" altLang="en-US" i="1" dirty="0"/>
              <a:t>绑定属性</a:t>
            </a:r>
            <a:r>
              <a:rPr lang="en-US" altLang="zh-CN" i="1" dirty="0"/>
              <a:t>'score'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Traceback</a:t>
            </a:r>
            <a:r>
              <a:rPr lang="en-US" altLang="zh-CN" dirty="0" smtClean="0"/>
              <a:t> </a:t>
            </a:r>
            <a:r>
              <a:rPr lang="en-US" altLang="zh-CN" dirty="0"/>
              <a:t>(most recent call last): File "&lt;</a:t>
            </a:r>
            <a:r>
              <a:rPr lang="en-US" altLang="zh-CN" dirty="0" err="1"/>
              <a:t>stdin</a:t>
            </a:r>
            <a:r>
              <a:rPr lang="en-US" altLang="zh-CN" dirty="0"/>
              <a:t>&gt;", line 1, </a:t>
            </a:r>
            <a:r>
              <a:rPr lang="en-US" altLang="zh-CN" b="1" dirty="0"/>
              <a:t>in</a:t>
            </a:r>
            <a:r>
              <a:rPr lang="en-US" altLang="zh-CN" dirty="0"/>
              <a:t> &lt;module&gt; </a:t>
            </a:r>
            <a:r>
              <a:rPr lang="en-US" altLang="zh-CN" dirty="0" err="1"/>
              <a:t>AttributeError</a:t>
            </a:r>
            <a:r>
              <a:rPr lang="en-US" altLang="zh-CN" dirty="0"/>
              <a:t>: 'Student' object has no attribute 'score'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5117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使用</a:t>
            </a:r>
            <a:r>
              <a:rPr kumimoji="1" lang="en-US" altLang="zh-CN" dirty="0" smtClean="0"/>
              <a:t>@property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kumimoji="1" lang="zh-CN" altLang="en-US" dirty="0" smtClean="0"/>
              <a:t>把</a:t>
            </a:r>
            <a:r>
              <a:rPr kumimoji="1" lang="en-US" altLang="zh-CN" dirty="0" smtClean="0"/>
              <a:t>class</a:t>
            </a:r>
            <a:r>
              <a:rPr kumimoji="1" lang="zh-CN" altLang="en-US" dirty="0" smtClean="0"/>
              <a:t>中的方法当作属性来调用；</a:t>
            </a:r>
            <a:endParaRPr kumimoji="1" lang="en-US" altLang="zh-CN" dirty="0" smtClean="0"/>
          </a:p>
          <a:p>
            <a:r>
              <a:rPr kumimoji="1" lang="zh-CN" altLang="en-US" dirty="0" smtClean="0"/>
              <a:t>原理：</a:t>
            </a:r>
            <a:r>
              <a:rPr lang="zh-CN" altLang="en-US" dirty="0"/>
              <a:t>把一个</a:t>
            </a:r>
            <a:r>
              <a:rPr lang="en-US" altLang="zh-CN" dirty="0"/>
              <a:t>getter</a:t>
            </a:r>
            <a:r>
              <a:rPr lang="zh-CN" altLang="en-US" dirty="0"/>
              <a:t>方法变成属性，只需要加上</a:t>
            </a:r>
            <a:r>
              <a:rPr lang="en-US" altLang="zh-CN" dirty="0"/>
              <a:t>@property</a:t>
            </a:r>
            <a:r>
              <a:rPr lang="zh-CN" altLang="en-US" dirty="0"/>
              <a:t>就可以了，此时，</a:t>
            </a:r>
            <a:r>
              <a:rPr lang="en-US" altLang="zh-CN" dirty="0"/>
              <a:t>@property</a:t>
            </a:r>
            <a:r>
              <a:rPr lang="zh-CN" altLang="en-US" dirty="0"/>
              <a:t>本身又创建了另一个装饰器</a:t>
            </a:r>
            <a:r>
              <a:rPr lang="en-US" altLang="zh-CN" dirty="0" smtClean="0"/>
              <a:t>@</a:t>
            </a:r>
            <a:r>
              <a:rPr lang="zh-CN" altLang="en-US" dirty="0" smtClean="0"/>
              <a:t>＊</a:t>
            </a:r>
            <a:r>
              <a:rPr lang="en-US" altLang="zh-CN" dirty="0" smtClean="0"/>
              <a:t>.setter</a:t>
            </a:r>
            <a:r>
              <a:rPr lang="zh-CN" altLang="en-US" dirty="0" smtClean="0"/>
              <a:t>（＊为方法名）。</a:t>
            </a:r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47680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使用</a:t>
            </a:r>
            <a:r>
              <a:rPr kumimoji="1" lang="en-US" altLang="zh-CN" dirty="0"/>
              <a:t>@property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000" b="1" dirty="0"/>
              <a:t>class Student(object):</a:t>
            </a:r>
            <a:r>
              <a:rPr lang="en-US" altLang="zh-CN" sz="2000" dirty="0"/>
              <a:t> </a:t>
            </a:r>
          </a:p>
          <a:p>
            <a:pPr marL="800100" lvl="2" indent="0">
              <a:buNone/>
            </a:pPr>
            <a:r>
              <a:rPr lang="en-US" altLang="zh-CN" dirty="0"/>
              <a:t>@property </a:t>
            </a:r>
          </a:p>
          <a:p>
            <a:pPr marL="800100" lvl="2" indent="0">
              <a:buNone/>
            </a:pPr>
            <a:r>
              <a:rPr lang="en-US" altLang="zh-CN" sz="1600" b="1" dirty="0" err="1"/>
              <a:t>def</a:t>
            </a:r>
            <a:r>
              <a:rPr lang="en-US" altLang="zh-CN" sz="1600" dirty="0"/>
              <a:t> </a:t>
            </a:r>
            <a:r>
              <a:rPr lang="en-US" altLang="zh-CN" sz="1600" b="1" dirty="0"/>
              <a:t>score</a:t>
            </a:r>
            <a:r>
              <a:rPr lang="en-US" altLang="zh-CN" sz="1600" dirty="0"/>
              <a:t>(self): </a:t>
            </a:r>
          </a:p>
          <a:p>
            <a:pPr marL="800100" lvl="2" indent="0">
              <a:buNone/>
            </a:pPr>
            <a:r>
              <a:rPr lang="zh-CN" altLang="en-US" sz="1600" b="1" dirty="0"/>
              <a:t>         </a:t>
            </a:r>
            <a:r>
              <a:rPr lang="en-US" altLang="zh-CN" sz="1600" b="1" dirty="0"/>
              <a:t>return</a:t>
            </a:r>
            <a:r>
              <a:rPr lang="en-US" altLang="zh-CN" sz="1600" dirty="0"/>
              <a:t> </a:t>
            </a:r>
            <a:r>
              <a:rPr lang="en-US" altLang="zh-CN" sz="1600" dirty="0" err="1"/>
              <a:t>self._score</a:t>
            </a:r>
            <a:r>
              <a:rPr lang="en-US" altLang="zh-CN" sz="1600" dirty="0"/>
              <a:t> </a:t>
            </a:r>
          </a:p>
          <a:p>
            <a:pPr marL="800100" lvl="2" indent="0">
              <a:buNone/>
            </a:pPr>
            <a:r>
              <a:rPr lang="en-US" altLang="zh-CN" dirty="0"/>
              <a:t>@</a:t>
            </a:r>
            <a:r>
              <a:rPr lang="en-US" altLang="zh-CN" dirty="0" err="1"/>
              <a:t>score.setter</a:t>
            </a:r>
            <a:r>
              <a:rPr lang="en-US" altLang="zh-CN" dirty="0"/>
              <a:t> </a:t>
            </a:r>
          </a:p>
          <a:p>
            <a:pPr marL="800100" lvl="2" indent="0">
              <a:buNone/>
            </a:pPr>
            <a:r>
              <a:rPr lang="en-US" altLang="zh-CN" sz="1600" b="1" dirty="0" err="1"/>
              <a:t>def</a:t>
            </a:r>
            <a:r>
              <a:rPr lang="en-US" altLang="zh-CN" sz="1600" dirty="0"/>
              <a:t> </a:t>
            </a:r>
            <a:r>
              <a:rPr lang="en-US" altLang="zh-CN" sz="1600" b="1" dirty="0"/>
              <a:t>score</a:t>
            </a:r>
            <a:r>
              <a:rPr lang="en-US" altLang="zh-CN" sz="1600" dirty="0"/>
              <a:t>(self, value):</a:t>
            </a:r>
          </a:p>
          <a:p>
            <a:pPr marL="800100" lvl="2" indent="0">
              <a:buNone/>
            </a:pPr>
            <a:r>
              <a:rPr lang="en-US" altLang="zh-CN" sz="1600" b="1" dirty="0"/>
              <a:t>	</a:t>
            </a:r>
            <a:r>
              <a:rPr lang="zh-CN" altLang="en-US" sz="1600" b="1" dirty="0"/>
              <a:t>       </a:t>
            </a:r>
            <a:r>
              <a:rPr lang="en-US" altLang="zh-CN" sz="1600" b="1" dirty="0"/>
              <a:t>if</a:t>
            </a:r>
            <a:r>
              <a:rPr lang="en-US" altLang="zh-CN" sz="1600" dirty="0"/>
              <a:t> </a:t>
            </a:r>
            <a:r>
              <a:rPr lang="en-US" altLang="zh-CN" sz="1600" b="1" dirty="0"/>
              <a:t>not</a:t>
            </a:r>
            <a:r>
              <a:rPr lang="en-US" altLang="zh-CN" sz="1600" dirty="0"/>
              <a:t> </a:t>
            </a:r>
            <a:r>
              <a:rPr lang="en-US" altLang="zh-CN" sz="1600" dirty="0" err="1"/>
              <a:t>isinstance</a:t>
            </a:r>
            <a:r>
              <a:rPr lang="en-US" altLang="zh-CN" sz="1600" dirty="0"/>
              <a:t>(value, </a:t>
            </a:r>
            <a:r>
              <a:rPr lang="en-US" altLang="zh-CN" sz="1600" dirty="0" err="1"/>
              <a:t>int</a:t>
            </a:r>
            <a:r>
              <a:rPr lang="en-US" altLang="zh-CN" sz="1600" dirty="0"/>
              <a:t>): </a:t>
            </a:r>
          </a:p>
          <a:p>
            <a:pPr marL="1257300" lvl="3" indent="0">
              <a:buNone/>
            </a:pPr>
            <a:r>
              <a:rPr lang="en-US" altLang="zh-CN" sz="1400" b="1" dirty="0"/>
              <a:t>	</a:t>
            </a:r>
            <a:r>
              <a:rPr lang="zh-CN" altLang="en-US" sz="1400" b="1" dirty="0"/>
              <a:t>   </a:t>
            </a:r>
            <a:r>
              <a:rPr lang="en-US" altLang="zh-CN" sz="1400" b="1" dirty="0"/>
              <a:t>raise</a:t>
            </a:r>
            <a:r>
              <a:rPr lang="en-US" altLang="zh-CN" sz="1400" dirty="0"/>
              <a:t> </a:t>
            </a:r>
            <a:r>
              <a:rPr lang="en-US" altLang="zh-CN" sz="1400" dirty="0" err="1"/>
              <a:t>ValueError</a:t>
            </a:r>
            <a:r>
              <a:rPr lang="en-US" altLang="zh-CN" sz="1400" dirty="0"/>
              <a:t>(‘score must be an integer!’)</a:t>
            </a:r>
          </a:p>
          <a:p>
            <a:pPr marL="1257300" lvl="3" indent="0">
              <a:buNone/>
            </a:pPr>
            <a:r>
              <a:rPr lang="en-US" altLang="zh-CN" sz="1400" b="1" dirty="0"/>
              <a:t>if</a:t>
            </a:r>
            <a:r>
              <a:rPr lang="en-US" altLang="zh-CN" sz="1400" dirty="0"/>
              <a:t> value &lt; 0 </a:t>
            </a:r>
            <a:r>
              <a:rPr lang="en-US" altLang="zh-CN" sz="1400" b="1" dirty="0"/>
              <a:t>or</a:t>
            </a:r>
            <a:r>
              <a:rPr lang="en-US" altLang="zh-CN" sz="1400" dirty="0"/>
              <a:t> value &gt; 100: </a:t>
            </a:r>
          </a:p>
          <a:p>
            <a:pPr marL="1257300" lvl="3" indent="0">
              <a:buNone/>
            </a:pPr>
            <a:r>
              <a:rPr lang="en-US" altLang="zh-CN" sz="1400" b="1" dirty="0"/>
              <a:t>	</a:t>
            </a:r>
            <a:r>
              <a:rPr lang="zh-CN" altLang="en-US" sz="1400" b="1" dirty="0"/>
              <a:t>   </a:t>
            </a:r>
            <a:r>
              <a:rPr lang="en-US" altLang="zh-CN" sz="1400" b="1" dirty="0"/>
              <a:t>raise</a:t>
            </a:r>
            <a:r>
              <a:rPr lang="en-US" altLang="zh-CN" sz="1400" dirty="0"/>
              <a:t> </a:t>
            </a:r>
            <a:r>
              <a:rPr lang="en-US" altLang="zh-CN" sz="1400" dirty="0" err="1"/>
              <a:t>ValueError</a:t>
            </a:r>
            <a:r>
              <a:rPr lang="en-US" altLang="zh-CN" sz="1400" dirty="0"/>
              <a:t>('score must between 0 ~ 100!') </a:t>
            </a:r>
          </a:p>
          <a:p>
            <a:pPr marL="1257300" lvl="3" indent="0">
              <a:buNone/>
            </a:pPr>
            <a:r>
              <a:rPr lang="en-US" altLang="zh-CN" sz="1400" dirty="0" err="1"/>
              <a:t>self._score</a:t>
            </a:r>
            <a:r>
              <a:rPr lang="en-US" altLang="zh-CN" sz="1400" dirty="0"/>
              <a:t> = value</a:t>
            </a:r>
            <a:endParaRPr kumimoji="1" lang="zh-CN" altLang="en-US" sz="1400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3453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使用</a:t>
            </a:r>
            <a:r>
              <a:rPr kumimoji="1" lang="en-US" altLang="zh-CN" dirty="0"/>
              <a:t>@property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&gt;&gt;&gt; s = Student</a:t>
            </a:r>
            <a:r>
              <a:rPr lang="en-US" altLang="zh-CN" dirty="0" smtClean="0"/>
              <a:t>()</a:t>
            </a:r>
          </a:p>
          <a:p>
            <a:r>
              <a:rPr lang="en-US" altLang="zh-CN" dirty="0" smtClean="0"/>
              <a:t>&gt;&gt;&gt; </a:t>
            </a:r>
            <a:r>
              <a:rPr lang="en-US" altLang="zh-CN" dirty="0" err="1"/>
              <a:t>s.score</a:t>
            </a:r>
            <a:r>
              <a:rPr lang="en-US" altLang="zh-CN" dirty="0"/>
              <a:t> = 60 </a:t>
            </a:r>
            <a:r>
              <a:rPr lang="en-US" altLang="zh-CN" i="1" dirty="0"/>
              <a:t># OK</a:t>
            </a:r>
            <a:r>
              <a:rPr lang="zh-CN" altLang="en-US" i="1" dirty="0"/>
              <a:t>，实际转化为</a:t>
            </a:r>
            <a:r>
              <a:rPr lang="en-US" altLang="zh-CN" i="1" dirty="0" err="1"/>
              <a:t>s.set_score</a:t>
            </a:r>
            <a:r>
              <a:rPr lang="en-US" altLang="zh-CN" i="1" dirty="0"/>
              <a:t>(60)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r>
              <a:rPr lang="en-US" altLang="zh-CN" dirty="0" smtClean="0"/>
              <a:t>&gt;&gt;&gt; </a:t>
            </a:r>
            <a:r>
              <a:rPr lang="en-US" altLang="zh-CN" dirty="0" err="1"/>
              <a:t>s.score</a:t>
            </a:r>
            <a:r>
              <a:rPr lang="en-US" altLang="zh-CN" dirty="0"/>
              <a:t> </a:t>
            </a:r>
            <a:r>
              <a:rPr lang="en-US" altLang="zh-CN" i="1" dirty="0"/>
              <a:t># OK</a:t>
            </a:r>
            <a:r>
              <a:rPr lang="zh-CN" altLang="en-US" i="1" dirty="0"/>
              <a:t>，实际转化为</a:t>
            </a:r>
            <a:r>
              <a:rPr lang="en-US" altLang="zh-CN" i="1" dirty="0" err="1"/>
              <a:t>s.get_score</a:t>
            </a:r>
            <a:r>
              <a:rPr lang="en-US" altLang="zh-CN" i="1" dirty="0"/>
              <a:t>()</a:t>
            </a:r>
            <a:r>
              <a:rPr lang="en-US" altLang="zh-CN" dirty="0"/>
              <a:t> 60 </a:t>
            </a:r>
            <a:endParaRPr lang="en-US" altLang="zh-CN" dirty="0" smtClean="0"/>
          </a:p>
          <a:p>
            <a:r>
              <a:rPr lang="en-US" altLang="zh-CN" dirty="0" smtClean="0"/>
              <a:t>&gt;&gt;&gt; </a:t>
            </a:r>
            <a:r>
              <a:rPr lang="en-US" altLang="zh-CN" dirty="0" err="1"/>
              <a:t>s.score</a:t>
            </a:r>
            <a:r>
              <a:rPr lang="en-US" altLang="zh-CN" dirty="0"/>
              <a:t> = 9999 </a:t>
            </a:r>
            <a:endParaRPr lang="en-US" altLang="zh-CN" dirty="0" smtClean="0"/>
          </a:p>
          <a:p>
            <a:pPr lvl="1"/>
            <a:r>
              <a:rPr lang="en-US" altLang="zh-CN" dirty="0" err="1" smtClean="0"/>
              <a:t>Traceback</a:t>
            </a:r>
            <a:r>
              <a:rPr lang="en-US" altLang="zh-CN" dirty="0" smtClean="0"/>
              <a:t> </a:t>
            </a:r>
            <a:r>
              <a:rPr lang="en-US" altLang="zh-CN" dirty="0"/>
              <a:t>(most recent call last): ... </a:t>
            </a:r>
            <a:r>
              <a:rPr lang="en-US" altLang="zh-CN" dirty="0" err="1"/>
              <a:t>ValueError</a:t>
            </a:r>
            <a:r>
              <a:rPr lang="en-US" altLang="zh-CN" dirty="0"/>
              <a:t>: score must between 0 ~ 100!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15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多重继承－顺序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Python2.2</a:t>
            </a:r>
            <a:r>
              <a:rPr kumimoji="1" lang="zh-CN" altLang="en-US" dirty="0" smtClean="0"/>
              <a:t>之前的版本，继承顺序为深度优先</a:t>
            </a:r>
            <a:endParaRPr kumimoji="1" lang="en-US" altLang="zh-CN" dirty="0" smtClean="0"/>
          </a:p>
          <a:p>
            <a:r>
              <a:rPr kumimoji="1" lang="zh-CN" altLang="en-US" dirty="0" smtClean="0"/>
              <a:t>新的继承顺序为广度优先。</a:t>
            </a:r>
            <a:endParaRPr kumimoji="1" lang="en-US" altLang="zh-CN" dirty="0" smtClean="0"/>
          </a:p>
        </p:txBody>
      </p:sp>
      <p:sp>
        <p:nvSpPr>
          <p:cNvPr id="4" name="椭圆 3"/>
          <p:cNvSpPr/>
          <p:nvPr/>
        </p:nvSpPr>
        <p:spPr>
          <a:xfrm>
            <a:off x="4638099" y="5199959"/>
            <a:ext cx="110168" cy="110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4151521" y="4426938"/>
            <a:ext cx="110168" cy="110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5095299" y="4426938"/>
            <a:ext cx="110168" cy="110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151521" y="3526647"/>
            <a:ext cx="110168" cy="110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063874" y="3526647"/>
            <a:ext cx="110168" cy="110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2" name="直线连接符 11"/>
          <p:cNvCxnSpPr>
            <a:stCxn id="4" idx="3"/>
            <a:endCxn id="8" idx="7"/>
          </p:cNvCxnSpPr>
          <p:nvPr/>
        </p:nvCxnSpPr>
        <p:spPr>
          <a:xfrm flipV="1">
            <a:off x="4654233" y="4443072"/>
            <a:ext cx="535100" cy="850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线连接符 14"/>
          <p:cNvCxnSpPr>
            <a:stCxn id="4" idx="7"/>
            <a:endCxn id="7" idx="5"/>
          </p:cNvCxnSpPr>
          <p:nvPr/>
        </p:nvCxnSpPr>
        <p:spPr>
          <a:xfrm flipH="1" flipV="1">
            <a:off x="4245555" y="4520973"/>
            <a:ext cx="486578" cy="695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stCxn id="8" idx="0"/>
            <a:endCxn id="10" idx="7"/>
          </p:cNvCxnSpPr>
          <p:nvPr/>
        </p:nvCxnSpPr>
        <p:spPr>
          <a:xfrm flipV="1">
            <a:off x="5150383" y="3542781"/>
            <a:ext cx="7525" cy="884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>
            <a:stCxn id="8" idx="0"/>
            <a:endCxn id="9" idx="7"/>
          </p:cNvCxnSpPr>
          <p:nvPr/>
        </p:nvCxnSpPr>
        <p:spPr>
          <a:xfrm flipH="1" flipV="1">
            <a:off x="4245555" y="3542781"/>
            <a:ext cx="904828" cy="884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线连接符 22"/>
          <p:cNvCxnSpPr>
            <a:stCxn id="7" idx="7"/>
            <a:endCxn id="10" idx="6"/>
          </p:cNvCxnSpPr>
          <p:nvPr/>
        </p:nvCxnSpPr>
        <p:spPr>
          <a:xfrm flipV="1">
            <a:off x="4245555" y="3581732"/>
            <a:ext cx="928487" cy="861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线连接符 24"/>
          <p:cNvCxnSpPr>
            <a:stCxn id="7" idx="7"/>
            <a:endCxn id="9" idx="4"/>
          </p:cNvCxnSpPr>
          <p:nvPr/>
        </p:nvCxnSpPr>
        <p:spPr>
          <a:xfrm flipH="1" flipV="1">
            <a:off x="4206605" y="3636816"/>
            <a:ext cx="38950" cy="806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本框 25"/>
          <p:cNvSpPr txBox="1"/>
          <p:nvPr/>
        </p:nvSpPr>
        <p:spPr>
          <a:xfrm>
            <a:off x="5855277" y="339706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父类</a:t>
            </a:r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5868100" y="42848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smtClean="0"/>
              <a:t>子类</a:t>
            </a:r>
            <a:endParaRPr kumimoji="1" lang="zh-CN" altLang="en-US" dirty="0"/>
          </a:p>
        </p:txBody>
      </p:sp>
      <p:sp>
        <p:nvSpPr>
          <p:cNvPr id="28" name="文本框 27"/>
          <p:cNvSpPr txBox="1"/>
          <p:nvPr/>
        </p:nvSpPr>
        <p:spPr>
          <a:xfrm>
            <a:off x="5868100" y="494204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 smtClean="0"/>
              <a:t>子孙类</a:t>
            </a:r>
            <a:endParaRPr kumimoji="1" lang="zh-CN" altLang="en-US" dirty="0"/>
          </a:p>
        </p:txBody>
      </p:sp>
      <p:sp>
        <p:nvSpPr>
          <p:cNvPr id="29" name="文本框 28"/>
          <p:cNvSpPr txBox="1"/>
          <p:nvPr/>
        </p:nvSpPr>
        <p:spPr>
          <a:xfrm>
            <a:off x="7698844" y="3338528"/>
            <a:ext cx="36816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dirty="0" smtClean="0"/>
              <a:t>深度优先：</a:t>
            </a:r>
            <a:r>
              <a:rPr kumimoji="1" lang="en-US" altLang="zh-CN" dirty="0" smtClean="0"/>
              <a:t>GC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C1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P1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P2</a:t>
            </a:r>
          </a:p>
          <a:p>
            <a:r>
              <a:rPr kumimoji="1" lang="zh-CN" altLang="en-US" dirty="0" smtClean="0"/>
              <a:t>广度优先：</a:t>
            </a:r>
            <a:r>
              <a:rPr kumimoji="1" lang="en-US" altLang="zh-CN" dirty="0" smtClean="0"/>
              <a:t>GC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C1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C2</a:t>
            </a:r>
            <a:r>
              <a:rPr kumimoji="1" lang="zh-CN" altLang="en-US" dirty="0" smtClean="0"/>
              <a:t>➡️</a:t>
            </a:r>
            <a:r>
              <a:rPr kumimoji="1" lang="en-US" altLang="zh-CN" dirty="0" smtClean="0"/>
              <a:t>P1</a:t>
            </a:r>
          </a:p>
          <a:p>
            <a:endParaRPr kumimoji="1" lang="zh-CN" altLang="en-US" dirty="0"/>
          </a:p>
        </p:txBody>
      </p:sp>
      <p:sp>
        <p:nvSpPr>
          <p:cNvPr id="30" name="文本框 29"/>
          <p:cNvSpPr txBox="1"/>
          <p:nvPr/>
        </p:nvSpPr>
        <p:spPr>
          <a:xfrm>
            <a:off x="4131182" y="5187229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mtClean="0"/>
              <a:t>GC</a:t>
            </a:r>
            <a:endParaRPr kumimoji="1" lang="zh-CN" altLang="en-US" dirty="0"/>
          </a:p>
        </p:txBody>
      </p:sp>
      <p:sp>
        <p:nvSpPr>
          <p:cNvPr id="31" name="文本框 30"/>
          <p:cNvSpPr txBox="1"/>
          <p:nvPr/>
        </p:nvSpPr>
        <p:spPr>
          <a:xfrm>
            <a:off x="5139367" y="427624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mtClean="0"/>
              <a:t>C2</a:t>
            </a:r>
            <a:endParaRPr kumimoji="1" lang="zh-CN" altLang="en-US" dirty="0"/>
          </a:p>
        </p:txBody>
      </p:sp>
      <p:sp>
        <p:nvSpPr>
          <p:cNvPr id="32" name="文本框 31"/>
          <p:cNvSpPr txBox="1"/>
          <p:nvPr/>
        </p:nvSpPr>
        <p:spPr>
          <a:xfrm>
            <a:off x="3721493" y="4343524"/>
            <a:ext cx="51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mtClean="0"/>
              <a:t>C1</a:t>
            </a:r>
            <a:endParaRPr kumimoji="1" lang="zh-CN" altLang="en-US" dirty="0"/>
          </a:p>
        </p:txBody>
      </p:sp>
      <p:sp>
        <p:nvSpPr>
          <p:cNvPr id="33" name="文本框 32"/>
          <p:cNvSpPr txBox="1"/>
          <p:nvPr/>
        </p:nvSpPr>
        <p:spPr>
          <a:xfrm>
            <a:off x="3758070" y="3397065"/>
            <a:ext cx="450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mtClean="0"/>
              <a:t>P1</a:t>
            </a:r>
            <a:endParaRPr kumimoji="1" lang="zh-CN" altLang="en-US" dirty="0"/>
          </a:p>
        </p:txBody>
      </p:sp>
      <p:sp>
        <p:nvSpPr>
          <p:cNvPr id="34" name="文本框 33"/>
          <p:cNvSpPr txBox="1"/>
          <p:nvPr/>
        </p:nvSpPr>
        <p:spPr>
          <a:xfrm>
            <a:off x="5137673" y="3361985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P2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多重</a:t>
            </a:r>
            <a:r>
              <a:rPr kumimoji="1" lang="zh-CN" altLang="en-US" dirty="0" smtClean="0"/>
              <a:t>继承－顺序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新式类中顺序属性：</a:t>
            </a:r>
            <a:r>
              <a:rPr kumimoji="1" lang="en-US" altLang="zh-CN" dirty="0" smtClean="0"/>
              <a:t>__</a:t>
            </a:r>
            <a:r>
              <a:rPr kumimoji="1" lang="en-US" altLang="zh-CN" dirty="0" err="1" smtClean="0"/>
              <a:t>mro</a:t>
            </a:r>
            <a:r>
              <a:rPr kumimoji="1" lang="en-US" altLang="zh-CN" dirty="0" smtClean="0"/>
              <a:t>__</a:t>
            </a:r>
          </a:p>
          <a:p>
            <a:r>
              <a:rPr kumimoji="1" lang="en-US" altLang="zh-CN" dirty="0" smtClean="0"/>
              <a:t>Super</a:t>
            </a:r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731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多重继承</a:t>
            </a:r>
            <a:r>
              <a:rPr kumimoji="1" lang="zh-CN" altLang="en-US" dirty="0" smtClean="0"/>
              <a:t>－设计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按功能继承，继承多个功能叫</a:t>
            </a:r>
            <a:r>
              <a:rPr lang="en-US" altLang="zh-CN" dirty="0" err="1"/>
              <a:t>Mixin</a:t>
            </a:r>
            <a:endParaRPr lang="en-US" altLang="zh-CN" dirty="0"/>
          </a:p>
          <a:p>
            <a:r>
              <a:rPr lang="en-US" altLang="zh-CN" dirty="0" err="1"/>
              <a:t>Mixin</a:t>
            </a:r>
            <a:r>
              <a:rPr lang="zh-CN" altLang="en-US" dirty="0"/>
              <a:t>的目的就是给一个类增加多个功能，这样，在设计类的时候，我们优先考虑通过多重继承来组合多个</a:t>
            </a:r>
            <a:r>
              <a:rPr lang="en-US" altLang="zh-CN" dirty="0" err="1"/>
              <a:t>Mixin</a:t>
            </a:r>
            <a:r>
              <a:rPr lang="zh-CN" altLang="en-US" dirty="0"/>
              <a:t>的功能，而不是设计多层次的复杂的继承</a:t>
            </a:r>
            <a:r>
              <a:rPr lang="zh-CN" altLang="en-US" dirty="0" smtClean="0"/>
              <a:t>关系。</a:t>
            </a:r>
            <a:endParaRPr lang="en-US" altLang="zh-CN" dirty="0" smtClean="0"/>
          </a:p>
          <a:p>
            <a:r>
              <a:rPr lang="en-US" altLang="zh-CN" b="1" dirty="0"/>
              <a:t>class Dog(Mammal, </a:t>
            </a:r>
            <a:r>
              <a:rPr lang="en-US" altLang="zh-CN" b="1" dirty="0" err="1"/>
              <a:t>RunnableMixin</a:t>
            </a:r>
            <a:r>
              <a:rPr lang="en-US" altLang="zh-CN" b="1" dirty="0"/>
              <a:t>, </a:t>
            </a:r>
            <a:r>
              <a:rPr lang="en-US" altLang="zh-CN" b="1" dirty="0" err="1"/>
              <a:t>CarnivorousMixin</a:t>
            </a:r>
            <a:r>
              <a:rPr lang="en-US" altLang="zh-CN" b="1" dirty="0"/>
              <a:t>):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en-US" altLang="zh-CN" b="1" dirty="0" smtClean="0"/>
              <a:t>	pass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542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丝状">
  <a:themeElements>
    <a:clrScheme name="丝状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丝状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丝状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234</TotalTime>
  <Words>565</Words>
  <Application>Microsoft Macintosh PowerPoint</Application>
  <PresentationFormat>宽屏</PresentationFormat>
  <Paragraphs>74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Century Gothic</vt:lpstr>
      <vt:lpstr>DengXian</vt:lpstr>
      <vt:lpstr>Wingdings 3</vt:lpstr>
      <vt:lpstr>幼圆</vt:lpstr>
      <vt:lpstr>Arial</vt:lpstr>
      <vt:lpstr>丝状</vt:lpstr>
      <vt:lpstr>面向对象高级编程</vt:lpstr>
      <vt:lpstr>content</vt:lpstr>
      <vt:lpstr>使用__slots__</vt:lpstr>
      <vt:lpstr>使用@property</vt:lpstr>
      <vt:lpstr>使用@property</vt:lpstr>
      <vt:lpstr>使用@property</vt:lpstr>
      <vt:lpstr>多重继承－顺序</vt:lpstr>
      <vt:lpstr>多重继承－顺序</vt:lpstr>
      <vt:lpstr>多重继承－设计</vt:lpstr>
      <vt:lpstr>定制类</vt:lpstr>
      <vt:lpstr>参考</vt:lpstr>
    </vt:vector>
  </TitlesOfParts>
  <Company/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Liuyan Deng</dc:creator>
  <cp:lastModifiedBy>Liuyan Deng</cp:lastModifiedBy>
  <cp:revision>18</cp:revision>
  <dcterms:created xsi:type="dcterms:W3CDTF">2017-03-27T01:58:43Z</dcterms:created>
  <dcterms:modified xsi:type="dcterms:W3CDTF">2017-03-30T09:21:17Z</dcterms:modified>
</cp:coreProperties>
</file>